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2" r:id="rId6"/>
    <p:sldId id="269" r:id="rId7"/>
    <p:sldId id="263" r:id="rId8"/>
    <p:sldId id="267" r:id="rId9"/>
    <p:sldId id="266" r:id="rId10"/>
    <p:sldId id="259" r:id="rId11"/>
    <p:sldId id="268" r:id="rId12"/>
    <p:sldId id="264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C728F-0328-4CE6-9EB9-315E5DB3C559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FCD90-4BC9-4B54-BA8D-D6DDA133F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00FF"/>
                </a:solidFill>
              </a:rPr>
              <a:t>NEW ASTEROID SATELLITE DISCOVERY AWARD</a:t>
            </a:r>
            <a:endParaRPr lang="en-US" sz="7200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PAUL D. MALEY</a:t>
            </a:r>
          </a:p>
          <a:p>
            <a:r>
              <a:rPr lang="en-US" b="1" dirty="0" smtClean="0"/>
              <a:t>IOTA ANNUAL MEETING</a:t>
            </a:r>
          </a:p>
          <a:p>
            <a:r>
              <a:rPr lang="en-US" b="1" dirty="0" smtClean="0"/>
              <a:t>2014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AWARD DISTRIBUTION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MONETARY AWARD GOES ONLY TO DISCOVERER(S)</a:t>
            </a:r>
          </a:p>
          <a:p>
            <a:r>
              <a:rPr lang="en-US" dirty="0" smtClean="0"/>
              <a:t>IF &gt;1 DISCOVERER, MONEY IS EVENLY DIVIDED</a:t>
            </a:r>
          </a:p>
          <a:p>
            <a:r>
              <a:rPr lang="en-US" dirty="0" smtClean="0"/>
              <a:t>CERTIFICATE TO ALL OTHERS IN THE PROCESS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FINAL</a:t>
            </a:r>
            <a:r>
              <a:rPr lang="en-US" dirty="0" smtClean="0"/>
              <a:t> AWARD DETERMINATION TO BE DECIDED BY IOTA AFTER INITIAL PANEL RECOMMENDATION &amp; IAU CONCURRENCE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IMPORTANT DEVELOPMENT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July 11, 2014, IAU agreed on their participation in the award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RECOMMENDATION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DOCUMENT AND ADVERTISE AWARD ON IOTA WEB PAGE AND OTHER MEDIA AS OFFICERS SEE FIT</a:t>
            </a:r>
          </a:p>
          <a:p>
            <a:r>
              <a:rPr lang="en-US" dirty="0" smtClean="0"/>
              <a:t>I HAVE PREPARED A TEMPORARY WEB PAGE FOR THE AWARD which will go ‘live’ </a:t>
            </a:r>
            <a:r>
              <a:rPr lang="en-US" smtClean="0"/>
              <a:t>once any </a:t>
            </a:r>
            <a:r>
              <a:rPr lang="en-US" dirty="0" smtClean="0"/>
              <a:t>open items have </a:t>
            </a:r>
            <a:r>
              <a:rPr lang="en-US" smtClean="0"/>
              <a:t>been resolved</a:t>
            </a:r>
            <a:endParaRPr lang="en-US" dirty="0" smtClean="0"/>
          </a:p>
          <a:p>
            <a:pPr algn="ctr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rgbClr val="0000FF"/>
                </a:solidFill>
              </a:rPr>
              <a:t>DISCUSSION?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NAME OF AWARD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W.J. </a:t>
            </a:r>
            <a:r>
              <a:rPr lang="en-US" b="1" u="sng" dirty="0" err="1" smtClean="0"/>
              <a:t>M</a:t>
            </a:r>
            <a:r>
              <a:rPr lang="en-US" b="1" dirty="0" err="1" smtClean="0"/>
              <a:t>erline</a:t>
            </a:r>
            <a:r>
              <a:rPr lang="en-US" b="1" dirty="0" smtClean="0"/>
              <a:t> </a:t>
            </a:r>
            <a:r>
              <a:rPr lang="en-US" b="1" u="sng" dirty="0" smtClean="0"/>
              <a:t>A</a:t>
            </a:r>
            <a:r>
              <a:rPr lang="en-US" b="1" dirty="0" smtClean="0"/>
              <a:t>ward for </a:t>
            </a:r>
            <a:r>
              <a:rPr lang="en-US" b="1" u="sng" dirty="0" smtClean="0"/>
              <a:t>D</a:t>
            </a:r>
            <a:r>
              <a:rPr lang="en-US" b="1" dirty="0" smtClean="0"/>
              <a:t>iscovery of an </a:t>
            </a:r>
            <a:r>
              <a:rPr lang="en-US" b="1" u="sng" dirty="0" smtClean="0"/>
              <a:t>A</a:t>
            </a:r>
            <a:r>
              <a:rPr lang="en-US" b="1" dirty="0" smtClean="0"/>
              <a:t>steroid </a:t>
            </a:r>
            <a:r>
              <a:rPr lang="en-US" b="1" u="sng" dirty="0" smtClean="0"/>
              <a:t>S</a:t>
            </a:r>
            <a:r>
              <a:rPr lang="en-US" b="1" dirty="0" smtClean="0"/>
              <a:t>atellite by </a:t>
            </a:r>
            <a:r>
              <a:rPr lang="en-US" b="1" u="sng" dirty="0" smtClean="0"/>
              <a:t>O</a:t>
            </a:r>
            <a:r>
              <a:rPr lang="en-US" b="1" dirty="0" smtClean="0"/>
              <a:t>ccultation (MADASO)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PURPOSE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DRAW ATTENTION TO IOTA WORK AND METHODS, specifically multi-station deploys where 1 observer deploys 3 or more stations</a:t>
            </a:r>
          </a:p>
          <a:p>
            <a:r>
              <a:rPr lang="en-US" dirty="0" smtClean="0"/>
              <a:t>TO RECOGNIZE THE FIRST CONFIRMED AMATEUR DISCOVERY OF AN ASTEROID SATELLITE BY OCCULTATION</a:t>
            </a:r>
          </a:p>
          <a:p>
            <a:r>
              <a:rPr lang="en-US" dirty="0" smtClean="0"/>
              <a:t>TO RECOGNIZE THE CONTRIBUTIONS OF BILL MERLINE (SWRI) IN THE FIELD OF ASTEROID SATELLITE DISCOVERY</a:t>
            </a:r>
          </a:p>
          <a:p>
            <a:r>
              <a:rPr lang="en-US" dirty="0" smtClean="0"/>
              <a:t>TO PROVIDE A</a:t>
            </a:r>
            <a:r>
              <a:rPr lang="en-US" u="sng" dirty="0" smtClean="0"/>
              <a:t> ONE TIME MONETARY PRIZE</a:t>
            </a:r>
            <a:r>
              <a:rPr lang="en-US" dirty="0" smtClean="0"/>
              <a:t> SIMILAR TO PRIZES OFFERED IN PRIOR CENTURIES FOR SIMILAR TYPE DISCOVERIES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AWARD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MONETARY PRIZE AND CERTIFICATE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MONETARY AWARD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$1,000 CONTRIBUTED BY P. MALEY</a:t>
            </a:r>
          </a:p>
          <a:p>
            <a:pPr>
              <a:buNone/>
            </a:pPr>
            <a:r>
              <a:rPr lang="en-US" dirty="0" smtClean="0"/>
              <a:t>$1,000 CONTRIBUTED BY R. NUGENT</a:t>
            </a:r>
          </a:p>
          <a:p>
            <a:pPr>
              <a:buNone/>
            </a:pPr>
            <a:r>
              <a:rPr lang="en-US" dirty="0" smtClean="0"/>
              <a:t>$1,000 ANONYMOUS CONTRIBUTION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1800" dirty="0" smtClean="0"/>
              <a:t>●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CERTIFICATE AWARD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Confirming organization or individual(s)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MONETARY AWARD ELGIBILITY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CURRENT IOTA MEMBERS WORLDWIDE ONLY </a:t>
            </a:r>
          </a:p>
          <a:p>
            <a:r>
              <a:rPr lang="en-US" dirty="0" smtClean="0"/>
              <a:t>PROFESSIONAL ASTRONOMERS INELIGIBLE</a:t>
            </a:r>
          </a:p>
          <a:p>
            <a:r>
              <a:rPr lang="en-US" dirty="0" smtClean="0"/>
              <a:t>DISCOVERY / CONFIRMATION COULD BE RETROACTIVE</a:t>
            </a:r>
          </a:p>
          <a:p>
            <a:r>
              <a:rPr lang="en-US" dirty="0" smtClean="0"/>
              <a:t>DISCOVERY MUST BE ACCOMPLISHED USING IOTA METHODOLOGY THROUGH OCCULTATION TIMING ONLY</a:t>
            </a:r>
          </a:p>
          <a:p>
            <a:r>
              <a:rPr lang="en-US" dirty="0" smtClean="0"/>
              <a:t>METHODOLOGY: 1 OR MORE FIXED OR MOBILE TIME INSERTED GPS VIDEO SITES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DRAFT GUIDELINES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ONLINE DOCUMENT WILL DEFINE DETAILED STEPS OF AWARD PROCESS (TO BE POSTED LATER)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VALIDATION STAGE-1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OCCULTATION CANDIDATES OBSERVED:  NEO, MBA, DWARF PLANETS PERMITTED</a:t>
            </a:r>
          </a:p>
          <a:p>
            <a:r>
              <a:rPr lang="en-US" dirty="0" smtClean="0"/>
              <a:t>ELECTRONICALLY RECORDED DATA MUST BE SUBMITTED TO IOTA FIRST</a:t>
            </a:r>
          </a:p>
          <a:p>
            <a:r>
              <a:rPr lang="en-US" dirty="0"/>
              <a:t>I</a:t>
            </a:r>
            <a:r>
              <a:rPr lang="en-US" dirty="0" smtClean="0"/>
              <a:t>NITIAL REVIEW CONDUCTED BY IOTA OFFICERS </a:t>
            </a:r>
          </a:p>
          <a:p>
            <a:r>
              <a:rPr lang="en-US" dirty="0" smtClean="0"/>
              <a:t>IOTA &amp; DISCOVERER(S) DEVELOP REPORT FOR IAU</a:t>
            </a:r>
          </a:p>
          <a:p>
            <a:r>
              <a:rPr lang="en-US" dirty="0" smtClean="0"/>
              <a:t>IF REPORT HOLDS UP, CONFIRMATION REQUIRED BY INDEPENDENT PARTY#1 WITH INDEPENDENT TECHNIQUE</a:t>
            </a:r>
          </a:p>
          <a:p>
            <a:r>
              <a:rPr lang="en-US" dirty="0" smtClean="0"/>
              <a:t>PRELIMINARY ORBIT MUST BE 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VALIDATION STAGE-2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CONFIRMATION BY ANOTHER INDEPENDENT TEAM AND METHOD (AO, RADAR, SATELLITE OBSERVATION, LIGHT CURVES, ETC.)</a:t>
            </a:r>
          </a:p>
          <a:p>
            <a:r>
              <a:rPr lang="en-US" dirty="0" smtClean="0"/>
              <a:t>VALIDATION PANEL ESTABLISHED AFTER INITIAL IOTA REVIEW, CONTINUES THROUGH ENTIRE PROCESS</a:t>
            </a:r>
          </a:p>
          <a:p>
            <a:r>
              <a:rPr lang="en-US" dirty="0" smtClean="0"/>
              <a:t>VALIDATION PANEL SUBMITS RECOMMENDATION TO IAU</a:t>
            </a:r>
          </a:p>
          <a:p>
            <a:r>
              <a:rPr lang="en-US" dirty="0" smtClean="0"/>
              <a:t>IOTA CONFERS AWARD AFTER IAU VALIDATION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IAU “</a:t>
            </a:r>
            <a:r>
              <a:rPr lang="en-US" b="1" u="sng" dirty="0" smtClean="0">
                <a:solidFill>
                  <a:srgbClr val="0000FF"/>
                </a:solidFill>
              </a:rPr>
              <a:t>PROVISIONAL</a:t>
            </a:r>
            <a:r>
              <a:rPr lang="en-US" b="1" dirty="0" smtClean="0">
                <a:solidFill>
                  <a:srgbClr val="0000FF"/>
                </a:solidFill>
              </a:rPr>
              <a:t>” DESIGNATION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CONSIDERED A VALID CONFIRMATION SINCE THERE ARE OBJECTS WITH THAT DESIGNATION WHICH MAY NOT EXIST</a:t>
            </a:r>
          </a:p>
          <a:p>
            <a:r>
              <a:rPr lang="en-US" dirty="0" smtClean="0"/>
              <a:t>PROVISIONAL DESIGNATION IS A PLACEHOLDER ONLY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4665</TotalTime>
  <Words>421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NEW ASTEROID SATELLITE DISCOVERY AWARD</vt:lpstr>
      <vt:lpstr>NAME OF AWARD</vt:lpstr>
      <vt:lpstr>PURPOSE</vt:lpstr>
      <vt:lpstr>AWARD</vt:lpstr>
      <vt:lpstr>MONETARY AWARD ELGIBILITY</vt:lpstr>
      <vt:lpstr>DRAFT GUIDELINES </vt:lpstr>
      <vt:lpstr>VALIDATION STAGE-1</vt:lpstr>
      <vt:lpstr>VALIDATION STAGE-2</vt:lpstr>
      <vt:lpstr>IAU “PROVISIONAL” DESIGNATION </vt:lpstr>
      <vt:lpstr>AWARD DISTRIBUTION</vt:lpstr>
      <vt:lpstr>IMPORTANT DEVELOPMENT</vt:lpstr>
      <vt:lpstr>RECOMMENDATION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ASTEROID MOON DISCOVERY AWARD</dc:title>
  <dc:creator>paul</dc:creator>
  <cp:lastModifiedBy>Dav</cp:lastModifiedBy>
  <cp:revision>39</cp:revision>
  <dcterms:created xsi:type="dcterms:W3CDTF">2014-04-12T15:20:47Z</dcterms:created>
  <dcterms:modified xsi:type="dcterms:W3CDTF">2014-07-12T06:29:35Z</dcterms:modified>
</cp:coreProperties>
</file>